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1"/>
  </p:notesMasterIdLst>
  <p:sldIdLst>
    <p:sldId id="257" r:id="rId4"/>
    <p:sldId id="256" r:id="rId5"/>
    <p:sldId id="258" r:id="rId6"/>
    <p:sldId id="261" r:id="rId7"/>
    <p:sldId id="260" r:id="rId8"/>
    <p:sldId id="259" r:id="rId9"/>
    <p:sldId id="264" r:id="rId10"/>
    <p:sldId id="265" r:id="rId11"/>
    <p:sldId id="267" r:id="rId12"/>
    <p:sldId id="266" r:id="rId13"/>
    <p:sldId id="268" r:id="rId14"/>
    <p:sldId id="262" r:id="rId15"/>
    <p:sldId id="269" r:id="rId16"/>
    <p:sldId id="273" r:id="rId17"/>
    <p:sldId id="270" r:id="rId18"/>
    <p:sldId id="271" r:id="rId19"/>
    <p:sldId id="276" r:id="rId20"/>
    <p:sldId id="275" r:id="rId21"/>
    <p:sldId id="274" r:id="rId22"/>
    <p:sldId id="281" r:id="rId23"/>
    <p:sldId id="282" r:id="rId24"/>
    <p:sldId id="272" r:id="rId25"/>
    <p:sldId id="277" r:id="rId26"/>
    <p:sldId id="278" r:id="rId27"/>
    <p:sldId id="280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1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image" Target="../media/image4.png"/><Relationship Id="rId7" Type="http://schemas.openxmlformats.org/officeDocument/2006/relationships/tags" Target="../tags/tag30.xml"/><Relationship Id="rId6" Type="http://schemas.openxmlformats.org/officeDocument/2006/relationships/image" Target="../media/image3.png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image" Target="../media/image1.png"/><Relationship Id="rId2" Type="http://schemas.openxmlformats.org/officeDocument/2006/relationships/tags" Target="../tags/tag27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image" Target="../media/image5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1.png"/><Relationship Id="rId2" Type="http://schemas.openxmlformats.org/officeDocument/2006/relationships/tags" Target="../tags/tag35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image" Target="../media/image2.png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1.png"/><Relationship Id="rId24" Type="http://schemas.openxmlformats.org/officeDocument/2006/relationships/tags" Target="../tags/tag95.xml"/><Relationship Id="rId23" Type="http://schemas.openxmlformats.org/officeDocument/2006/relationships/tags" Target="../tags/tag94.xml"/><Relationship Id="rId22" Type="http://schemas.openxmlformats.org/officeDocument/2006/relationships/tags" Target="../tags/tag93.xml"/><Relationship Id="rId21" Type="http://schemas.openxmlformats.org/officeDocument/2006/relationships/tags" Target="../tags/tag92.xml"/><Relationship Id="rId20" Type="http://schemas.openxmlformats.org/officeDocument/2006/relationships/tags" Target="../tags/tag91.xml"/><Relationship Id="rId2" Type="http://schemas.openxmlformats.org/officeDocument/2006/relationships/tags" Target="../tags/tag75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矩形 22"/>
          <p:cNvSpPr/>
          <p:nvPr userDrawn="1">
            <p:custDataLst>
              <p:tags r:id="rId4"/>
            </p:custDataLst>
          </p:nvPr>
        </p:nvSpPr>
        <p:spPr>
          <a:xfrm>
            <a:off x="8694420" y="0"/>
            <a:ext cx="2320290" cy="3797300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9" name="图片 38" descr="资源 1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r="14083"/>
          <a:stretch>
            <a:fillRect/>
          </a:stretch>
        </p:blipFill>
        <p:spPr>
          <a:xfrm>
            <a:off x="6154420" y="1827530"/>
            <a:ext cx="6037580" cy="5030470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>
            <p:custDataLst>
              <p:tags r:id="rId7"/>
            </p:custDataLst>
          </p:nvPr>
        </p:nvGrpSpPr>
        <p:grpSpPr>
          <a:xfrm>
            <a:off x="568960" y="1687195"/>
            <a:ext cx="2897505" cy="180340"/>
            <a:chOff x="960" y="3138"/>
            <a:chExt cx="4563" cy="284"/>
          </a:xfr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</p:grpSpPr>
        <p:grpSp>
          <p:nvGrpSpPr>
            <p:cNvPr id="26" name="组合 25"/>
            <p:cNvGrpSpPr/>
            <p:nvPr/>
          </p:nvGrpSpPr>
          <p:grpSpPr>
            <a:xfrm>
              <a:off x="960" y="3138"/>
              <a:ext cx="1910" cy="284"/>
              <a:chOff x="930" y="1845"/>
              <a:chExt cx="1709" cy="254"/>
            </a:xfrm>
            <a:grpFill/>
          </p:grpSpPr>
          <p:sp>
            <p:nvSpPr>
              <p:cNvPr id="28" name="平行四边形 27"/>
              <p:cNvSpPr/>
              <p:nvPr>
                <p:custDataLst>
                  <p:tags r:id="rId8"/>
                </p:custDataLst>
              </p:nvPr>
            </p:nvSpPr>
            <p:spPr>
              <a:xfrm>
                <a:off x="93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9" name="平行四边形 28"/>
              <p:cNvSpPr/>
              <p:nvPr>
                <p:custDataLst>
                  <p:tags r:id="rId9"/>
                </p:custDataLst>
              </p:nvPr>
            </p:nvSpPr>
            <p:spPr>
              <a:xfrm>
                <a:off x="121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>
                <p:custDataLst>
                  <p:tags r:id="rId10"/>
                </p:custDataLst>
              </p:nvPr>
            </p:nvSpPr>
            <p:spPr>
              <a:xfrm>
                <a:off x="150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>
                <p:custDataLst>
                  <p:tags r:id="rId11"/>
                </p:custDataLst>
              </p:nvPr>
            </p:nvSpPr>
            <p:spPr>
              <a:xfrm>
                <a:off x="178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2" name="平行四边形 31"/>
              <p:cNvSpPr/>
              <p:nvPr>
                <p:custDataLst>
                  <p:tags r:id="rId12"/>
                </p:custDataLst>
              </p:nvPr>
            </p:nvSpPr>
            <p:spPr>
              <a:xfrm>
                <a:off x="207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平行四边形 32"/>
              <p:cNvSpPr/>
              <p:nvPr>
                <p:custDataLst>
                  <p:tags r:id="rId13"/>
                </p:custDataLst>
              </p:nvPr>
            </p:nvSpPr>
            <p:spPr>
              <a:xfrm>
                <a:off x="235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27" name="直接连接符 26"/>
            <p:cNvCxnSpPr/>
            <p:nvPr>
              <p:custDataLst>
                <p:tags r:id="rId14"/>
              </p:custDataLst>
            </p:nvPr>
          </p:nvCxnSpPr>
          <p:spPr>
            <a:xfrm>
              <a:off x="2775" y="3411"/>
              <a:ext cx="2748" cy="0"/>
            </a:xfrm>
            <a:prstGeom prst="line">
              <a:avLst/>
            </a:prstGeom>
            <a:grpFill/>
            <a:ln w="12700">
              <a:gradFill>
                <a:gsLst>
                  <a:gs pos="85000">
                    <a:schemeClr val="accent2">
                      <a:alpha val="5000"/>
                    </a:schemeClr>
                  </a:gs>
                  <a:gs pos="0">
                    <a:schemeClr val="accent2">
                      <a:alpha val="70000"/>
                    </a:schemeClr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椭圆 34"/>
          <p:cNvSpPr/>
          <p:nvPr userDrawn="1">
            <p:custDataLst>
              <p:tags r:id="rId15"/>
            </p:custDataLst>
          </p:nvPr>
        </p:nvSpPr>
        <p:spPr>
          <a:xfrm>
            <a:off x="559435" y="5245735"/>
            <a:ext cx="397510" cy="397510"/>
          </a:xfrm>
          <a:prstGeom prst="ellipse">
            <a:avLst/>
          </a:prstGeom>
          <a:gradFill>
            <a:gsLst>
              <a:gs pos="19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 userDrawn="1">
            <p:custDataLst>
              <p:tags r:id="rId16"/>
            </p:custDataLst>
          </p:nvPr>
        </p:nvSpPr>
        <p:spPr>
          <a:xfrm rot="5400000">
            <a:off x="701675" y="5405755"/>
            <a:ext cx="113665" cy="7747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7" name="直接连接符 36"/>
          <p:cNvCxnSpPr/>
          <p:nvPr userDrawn="1">
            <p:custDataLst>
              <p:tags r:id="rId17"/>
            </p:custDataLst>
          </p:nvPr>
        </p:nvCxnSpPr>
        <p:spPr>
          <a:xfrm flipH="1" flipV="1">
            <a:off x="1142365" y="5660390"/>
            <a:ext cx="1853565" cy="635"/>
          </a:xfrm>
          <a:prstGeom prst="line">
            <a:avLst/>
          </a:prstGeom>
          <a:ln w="38100" cap="rnd">
            <a:gradFill>
              <a:gsLst>
                <a:gs pos="24000">
                  <a:schemeClr val="accent2">
                    <a:alpha val="5000"/>
                  </a:schemeClr>
                </a:gs>
                <a:gs pos="88000">
                  <a:schemeClr val="accent2">
                    <a:alpha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533400" y="1951355"/>
            <a:ext cx="9003030" cy="171259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 u="none" strike="noStrike" kern="1200" cap="none" spc="0" normalizeH="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533399" y="3735355"/>
            <a:ext cx="6537961" cy="972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u="none" strike="noStrike" kern="1200" cap="none" spc="0" normalizeH="0" baseline="0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533399" y="468000"/>
            <a:ext cx="6537961" cy="504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 b="1" u="none" strike="noStrike" kern="1200" cap="none" spc="0" normalizeH="0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4"/>
            </p:custDataLst>
          </p:nvPr>
        </p:nvSpPr>
        <p:spPr>
          <a:xfrm>
            <a:off x="1190412" y="5106881"/>
            <a:ext cx="5880948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 u="none" strike="noStrike" kern="1200" cap="none" spc="0" normalizeH="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4"/>
            </p:custDataLst>
          </p:nvPr>
        </p:nvSpPr>
        <p:spPr>
          <a:xfrm>
            <a:off x="1028065" y="0"/>
            <a:ext cx="2239645" cy="3797300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图片 15" descr="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6870" y="2493645"/>
            <a:ext cx="4040505" cy="4050030"/>
          </a:xfrm>
          <a:prstGeom prst="rect">
            <a:avLst/>
          </a:prstGeom>
        </p:spPr>
      </p:pic>
      <p:pic>
        <p:nvPicPr>
          <p:cNvPr id="17" name="图片 16" descr="资源 1@4x-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l="10601"/>
          <a:stretch>
            <a:fillRect/>
          </a:stretch>
        </p:blipFill>
        <p:spPr>
          <a:xfrm>
            <a:off x="0" y="1977390"/>
            <a:ext cx="5253355" cy="46583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59510" y="227330"/>
            <a:ext cx="3950970" cy="1308735"/>
          </a:xfrm>
        </p:spPr>
        <p:txBody>
          <a:bodyPr anchor="b">
            <a:normAutofit/>
          </a:bodyPr>
          <a:lstStyle>
            <a:lvl1pPr algn="r">
              <a:defRPr sz="5400">
                <a:ln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5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9525" y="3152140"/>
            <a:ext cx="12182475" cy="1419860"/>
          </a:xfrm>
          <a:prstGeom prst="rect">
            <a:avLst/>
          </a:prstGeom>
          <a:gradFill>
            <a:gsLst>
              <a:gs pos="55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图片 9" descr="E:\【自产】\10.PPT\2023\精品模板\7.19\4x\资源 2@4x-8.png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2592" r="2592"/>
          <a:stretch>
            <a:fillRect/>
          </a:stretch>
        </p:blipFill>
        <p:spPr>
          <a:xfrm>
            <a:off x="6796405" y="1160780"/>
            <a:ext cx="4401820" cy="5532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96315" y="3446780"/>
            <a:ext cx="6824345" cy="1743710"/>
          </a:xfrm>
        </p:spPr>
        <p:txBody>
          <a:bodyPr anchor="t"/>
          <a:lstStyle>
            <a:lvl1pPr algn="l">
              <a:defRPr sz="44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996465" y="1954175"/>
            <a:ext cx="6135856" cy="1224000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000" b="1" i="1">
                <a:gradFill>
                  <a:gsLst>
                    <a:gs pos="0">
                      <a:schemeClr val="accent1"/>
                    </a:gs>
                    <a:gs pos="49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5643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ctr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5" name="矩形 4"/>
          <p:cNvSpPr/>
          <p:nvPr userDrawn="1">
            <p:custDataLst>
              <p:tags r:id="rId5"/>
            </p:custDataLst>
          </p:nvPr>
        </p:nvSpPr>
        <p:spPr>
          <a:xfrm>
            <a:off x="0" y="635"/>
            <a:ext cx="12192635" cy="6857365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-635" y="635"/>
            <a:ext cx="12192635" cy="6857365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136525"/>
            <a:ext cx="10797540" cy="864235"/>
          </a:xfrm>
        </p:spPr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8694420" y="0"/>
            <a:ext cx="2320290" cy="3797300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图片 11" descr="资源 1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r="14083"/>
          <a:stretch>
            <a:fillRect/>
          </a:stretch>
        </p:blipFill>
        <p:spPr>
          <a:xfrm>
            <a:off x="6154420" y="1827530"/>
            <a:ext cx="6037580" cy="5030470"/>
          </a:xfrm>
          <a:prstGeom prst="rect">
            <a:avLst/>
          </a:prstGeom>
        </p:spPr>
      </p:pic>
      <p:sp>
        <p:nvSpPr>
          <p:cNvPr id="14" name="椭圆 13"/>
          <p:cNvSpPr/>
          <p:nvPr userDrawn="1">
            <p:custDataLst>
              <p:tags r:id="rId7"/>
            </p:custDataLst>
          </p:nvPr>
        </p:nvSpPr>
        <p:spPr>
          <a:xfrm>
            <a:off x="559435" y="5047615"/>
            <a:ext cx="397510" cy="397510"/>
          </a:xfrm>
          <a:prstGeom prst="ellipse">
            <a:avLst/>
          </a:prstGeom>
          <a:gradFill>
            <a:gsLst>
              <a:gs pos="19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等腰三角形 14"/>
          <p:cNvSpPr/>
          <p:nvPr userDrawn="1">
            <p:custDataLst>
              <p:tags r:id="rId8"/>
            </p:custDataLst>
          </p:nvPr>
        </p:nvSpPr>
        <p:spPr>
          <a:xfrm rot="5400000">
            <a:off x="701675" y="5207635"/>
            <a:ext cx="113665" cy="7747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 userDrawn="1">
            <p:custDataLst>
              <p:tags r:id="rId9"/>
            </p:custDataLst>
          </p:nvPr>
        </p:nvCxnSpPr>
        <p:spPr>
          <a:xfrm flipH="1" flipV="1">
            <a:off x="1142365" y="5462270"/>
            <a:ext cx="1853565" cy="635"/>
          </a:xfrm>
          <a:prstGeom prst="line">
            <a:avLst/>
          </a:prstGeom>
          <a:ln w="38100" cap="rnd">
            <a:gradFill>
              <a:gsLst>
                <a:gs pos="24000">
                  <a:schemeClr val="accent2">
                    <a:alpha val="5000"/>
                  </a:schemeClr>
                </a:gs>
                <a:gs pos="88000">
                  <a:schemeClr val="accent2">
                    <a:alpha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0"/>
            </p:custDataLst>
          </p:nvPr>
        </p:nvSpPr>
        <p:spPr>
          <a:xfrm>
            <a:off x="556847" y="1878506"/>
            <a:ext cx="6544993" cy="1800000"/>
          </a:xfrm>
        </p:spPr>
        <p:txBody>
          <a:bodyPr anchor="b"/>
          <a:lstStyle>
            <a:lvl1pPr algn="l">
              <a:lnSpc>
                <a:spcPct val="100000"/>
              </a:lnSpc>
              <a:defRPr sz="6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1"/>
            </p:custDataLst>
          </p:nvPr>
        </p:nvSpPr>
        <p:spPr>
          <a:xfrm>
            <a:off x="556847" y="3822506"/>
            <a:ext cx="6544993" cy="972000"/>
          </a:xfrm>
        </p:spPr>
        <p:txBody>
          <a:bodyPr lIns="7200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gradFill>
                  <a:gsLst>
                    <a:gs pos="0">
                      <a:schemeClr val="accent1"/>
                    </a:gs>
                    <a:gs pos="70000">
                      <a:schemeClr val="accent2">
                        <a:alpha val="70000"/>
                      </a:schemeClr>
                    </a:gs>
                    <a:gs pos="100000">
                      <a:schemeClr val="accent2">
                        <a:alpha val="15000"/>
                      </a:schemeClr>
                    </a:gs>
                  </a:gsLst>
                  <a:lin ang="0" scaled="0"/>
                </a:gra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文本占位符 23"/>
          <p:cNvSpPr>
            <a:spLocks noGrp="1"/>
          </p:cNvSpPr>
          <p:nvPr userDrawn="1">
            <p:ph type="body" sz="quarter" idx="17" hasCustomPrompt="1"/>
            <p:custDataLst>
              <p:tags r:id="rId15"/>
            </p:custDataLst>
          </p:nvPr>
        </p:nvSpPr>
        <p:spPr>
          <a:xfrm>
            <a:off x="1207998" y="4931031"/>
            <a:ext cx="5893842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1" name="文本占位符 9"/>
          <p:cNvSpPr>
            <a:spLocks noGrp="1"/>
          </p:cNvSpPr>
          <p:nvPr userDrawn="1">
            <p:ph type="body" sz="quarter" idx="13" hasCustomPrompt="1"/>
            <p:custDataLst>
              <p:tags r:id="rId16"/>
            </p:custDataLst>
          </p:nvPr>
        </p:nvSpPr>
        <p:spPr>
          <a:xfrm>
            <a:off x="533399" y="468000"/>
            <a:ext cx="6568441" cy="504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 b="1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grpSp>
        <p:nvGrpSpPr>
          <p:cNvPr id="18" name="组合 17"/>
          <p:cNvGrpSpPr/>
          <p:nvPr userDrawn="1">
            <p:custDataLst>
              <p:tags r:id="rId17"/>
            </p:custDataLst>
          </p:nvPr>
        </p:nvGrpSpPr>
        <p:grpSpPr>
          <a:xfrm>
            <a:off x="568960" y="2239645"/>
            <a:ext cx="1212850" cy="180340"/>
            <a:chOff x="930" y="1845"/>
            <a:chExt cx="1709" cy="254"/>
          </a:xfr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</p:grpSpPr>
        <p:sp>
          <p:nvSpPr>
            <p:cNvPr id="20" name="平行四边形 19"/>
            <p:cNvSpPr/>
            <p:nvPr>
              <p:custDataLst>
                <p:tags r:id="rId18"/>
              </p:custDataLst>
            </p:nvPr>
          </p:nvSpPr>
          <p:spPr>
            <a:xfrm>
              <a:off x="93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平行四边形 20"/>
            <p:cNvSpPr/>
            <p:nvPr>
              <p:custDataLst>
                <p:tags r:id="rId19"/>
              </p:custDataLst>
            </p:nvPr>
          </p:nvSpPr>
          <p:spPr>
            <a:xfrm>
              <a:off x="121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平行四边形 21"/>
            <p:cNvSpPr/>
            <p:nvPr>
              <p:custDataLst>
                <p:tags r:id="rId20"/>
              </p:custDataLst>
            </p:nvPr>
          </p:nvSpPr>
          <p:spPr>
            <a:xfrm>
              <a:off x="150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" name="平行四边形 22"/>
            <p:cNvSpPr/>
            <p:nvPr>
              <p:custDataLst>
                <p:tags r:id="rId21"/>
              </p:custDataLst>
            </p:nvPr>
          </p:nvSpPr>
          <p:spPr>
            <a:xfrm>
              <a:off x="178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平行四边形 23"/>
            <p:cNvSpPr/>
            <p:nvPr>
              <p:custDataLst>
                <p:tags r:id="rId22"/>
              </p:custDataLst>
            </p:nvPr>
          </p:nvSpPr>
          <p:spPr>
            <a:xfrm>
              <a:off x="207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5" name="平行四边形 24"/>
            <p:cNvSpPr/>
            <p:nvPr>
              <p:custDataLst>
                <p:tags r:id="rId23"/>
              </p:custDataLst>
            </p:nvPr>
          </p:nvSpPr>
          <p:spPr>
            <a:xfrm>
              <a:off x="235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18"/>
          <p:cNvCxnSpPr/>
          <p:nvPr userDrawn="1">
            <p:custDataLst>
              <p:tags r:id="rId24"/>
            </p:custDataLst>
          </p:nvPr>
        </p:nvCxnSpPr>
        <p:spPr>
          <a:xfrm>
            <a:off x="1721485" y="2413000"/>
            <a:ext cx="1744980" cy="0"/>
          </a:xfrm>
          <a:prstGeom prst="line">
            <a:avLst/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  <a:ln w="12700">
            <a:gradFill>
              <a:gsLst>
                <a:gs pos="85000">
                  <a:schemeClr val="accent2">
                    <a:alpha val="500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635"/>
            <a:ext cx="12192635" cy="6857365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/>
              </a:gs>
              <a:gs pos="48000">
                <a:schemeClr val="accent2">
                  <a:alpha val="7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04.xml"/><Relationship Id="rId2" Type="http://schemas.openxmlformats.org/officeDocument/2006/relationships/image" Target="../media/image6.jpeg"/><Relationship Id="rId1" Type="http://schemas.openxmlformats.org/officeDocument/2006/relationships/tags" Target="../tags/tag10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16.xml"/><Relationship Id="rId2" Type="http://schemas.openxmlformats.org/officeDocument/2006/relationships/image" Target="../media/image17.png"/><Relationship Id="rId1" Type="http://schemas.openxmlformats.org/officeDocument/2006/relationships/tags" Target="../tags/tag1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06.xml"/><Relationship Id="rId2" Type="http://schemas.openxmlformats.org/officeDocument/2006/relationships/image" Target="../media/image7.png"/><Relationship Id="rId1" Type="http://schemas.openxmlformats.org/officeDocument/2006/relationships/tags" Target="../tags/tag10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08.xml"/><Relationship Id="rId2" Type="http://schemas.openxmlformats.org/officeDocument/2006/relationships/image" Target="../media/image8.png"/><Relationship Id="rId1" Type="http://schemas.openxmlformats.org/officeDocument/2006/relationships/tags" Target="../tags/tag10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10.xml"/><Relationship Id="rId2" Type="http://schemas.openxmlformats.org/officeDocument/2006/relationships/image" Target="../media/image9.jpeg"/><Relationship Id="rId1" Type="http://schemas.openxmlformats.org/officeDocument/2006/relationships/tags" Target="../tags/tag10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14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3" descr="AI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temperature probability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83185" y="-635"/>
            <a:ext cx="12191365" cy="69945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top p top 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5" descr="Agentic AI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" y="635"/>
            <a:ext cx="12192000" cy="68573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0" y="-635"/>
            <a:ext cx="12192000" cy="676402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ctr"/>
            <a:r>
              <a:rPr lang="en-US" altLang="en-US" sz="4400" b="0" i="0">
                <a:solidFill>
                  <a:srgbClr val="E6E8F0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</a:rPr>
              <a:t>What Is Agentic AI?</a:t>
            </a:r>
            <a:endParaRPr lang="en-US" altLang="en-US" sz="44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0" indent="0"/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0" indent="0"/>
            <a:r>
              <a:rPr lang="en-US" altLang="en-US" sz="2500" b="0" i="0">
                <a:solidFill>
                  <a:srgbClr val="E6E8F0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</a:rPr>
              <a:t>Agentic AI refers to AI systems that can independently pursue goals by planning, deciding, acting, and adapting over time—often using tools and memory—rather than only responding to prompts.</a:t>
            </a:r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0" indent="0"/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0" indent="0"/>
            <a:r>
              <a:rPr lang="en-US" altLang="en-US" sz="2500" b="0" i="0">
                <a:solidFill>
                  <a:srgbClr val="E6E8F0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</a:rPr>
              <a:t>How Agentic AI Works (Core Idea)</a:t>
            </a:r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0" indent="0"/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0" indent="0"/>
            <a:r>
              <a:rPr lang="en-US" altLang="en-US" sz="2500" b="0" i="0">
                <a:solidFill>
                  <a:srgbClr val="E6E8F0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</a:rPr>
              <a:t>An agentic system follows a continuous loop:</a:t>
            </a:r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0" indent="0"/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0" indent="0"/>
            <a:r>
              <a:rPr lang="en-US" altLang="en-US" sz="2500" b="0" i="0">
                <a:solidFill>
                  <a:srgbClr val="E6E8F0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</a:rPr>
              <a:t>Goal → Plan → Act → Observe → Reflect → Improve</a:t>
            </a:r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0" indent="0"/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500" b="0" i="0">
                <a:solidFill>
                  <a:srgbClr val="E6E8F0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</a:rPr>
              <a:t>This loop allows the system to:</a:t>
            </a:r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500" b="0" i="0">
                <a:solidFill>
                  <a:srgbClr val="E6E8F0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</a:rPr>
              <a:t>Decide what to do next</a:t>
            </a:r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500" b="0" i="0">
                <a:solidFill>
                  <a:srgbClr val="E6E8F0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</a:rPr>
              <a:t>Use tools (APIs, databases, web, code)</a:t>
            </a:r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500" b="0" i="0">
                <a:solidFill>
                  <a:srgbClr val="E6E8F0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</a:rPr>
              <a:t>Remember past actions and outcomes</a:t>
            </a:r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500" b="0" i="0">
                <a:solidFill>
                  <a:srgbClr val="E6E8F0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</a:rPr>
              <a:t>Correct itself based on feedback</a:t>
            </a:r>
            <a:endParaRPr lang="en-US" altLang="en-US" sz="2500" b="0" i="0">
              <a:solidFill>
                <a:srgbClr val="E6E8F0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gentic-AI-Explain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gent w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gent loo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770"/>
            <a:ext cx="121824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hatGPT Image Jan 4, 2026, 11_48_32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hatGPT Image Jan 4, 2026, 11_44_44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10795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ChatGPT Image Jan 4, 2026, 11_35_25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477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What-Is-AI-or-Artificial-Intelligenc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35" y="0"/>
            <a:ext cx="12191365" cy="6858635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spcAft>
                <a:spcPct val="60000"/>
              </a:spcAft>
            </a:pPr>
            <a:r>
              <a:rPr sz="3200" b="1">
                <a:latin typeface="Arial" panose="020B0604020202020204" pitchFamily="34" charset="0"/>
                <a:cs typeface="Arial" panose="020B0604020202020204" pitchFamily="34" charset="0"/>
              </a:rPr>
              <a:t>What Are CLI Agents?</a:t>
            </a:r>
            <a:endParaRPr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ct val="60000"/>
              </a:spcAft>
            </a:pP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CLI agents (Command-Line Interface agents) are AI-powered assistants that operate directly inside the terminal. They allow developers to interact with AI using commands, scripts, and system context—without leaving the development environment.</a:t>
            </a:r>
            <a:endParaRPr lang="en-US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A CLI agent is an AI system that: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/>
              <a:buChar char="•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Runs in the terminal (bash, zsh, PowerShell, etc.)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/>
              <a:buChar char="•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Understands natural language instructions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/>
              <a:buChar char="•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Can read, write, and modify code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/>
              <a:buChar char="•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Executes commands, scripts, and workflows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/>
              <a:buChar char="•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Interacts with files, repositories, APIs, and tools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/>
              <a:buChar char="•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Operates in agent loops (think → act → observe → repeat)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/>
              <a:buChar char="•"/>
            </a:pP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Gemini CLI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Cursor CLI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Claude Code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000">
                <a:latin typeface="Arial" panose="020B0604020202020204" pitchFamily="34" charset="0"/>
                <a:cs typeface="Arial" panose="020B0604020202020204" pitchFamily="34" charset="0"/>
              </a:rPr>
              <a:t>Open-source tools like Aider, Continue, OpenDevin (CLI modes)</a:t>
            </a:r>
            <a:endParaRPr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hatGPT Image Jan 4, 2026, 02_35_5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traditional-vs-agentic-ai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0" y="635"/>
            <a:ext cx="12192000" cy="6858000"/>
          </a:xfrm>
          <a:prstGeom prst="rect">
            <a:avLst/>
          </a:prstGeom>
        </p:spPr>
        <p:txBody>
          <a:bodyPr>
            <a:noAutofit/>
          </a:bodyPr>
          <a:p>
            <a:pPr algn="ctr"/>
            <a:r>
              <a:rPr lang="en-US" altLang="en-US" sz="4400">
                <a:latin typeface="Arial" panose="020B0604020202020204" pitchFamily="34" charset="0"/>
                <a:cs typeface="Arial" panose="020B0604020202020204" pitchFamily="34" charset="0"/>
              </a:rPr>
              <a:t>What Is an Agent Factory?</a:t>
            </a:r>
            <a:endParaRPr lang="en-US" altLang="en-US" sz="4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400">
                <a:latin typeface="Arial" panose="020B0604020202020204" pitchFamily="34" charset="0"/>
                <a:cs typeface="Arial" panose="020B0604020202020204" pitchFamily="34" charset="0"/>
              </a:rPr>
              <a:t>An Agent Factory is a systematic framework for designing, generating, deploying, and managing AI agents at scale—in much the same way a software factory produces applications using standardized processes, reusable components, and governance.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An Agent Factory is an architecture that enables organizations or individuals to: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Rapidly create AI agents for different tasks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Reuse shared intelligence components (LLMs, tools, memory, policies)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Continuously improve, monitor, and govern agent behavior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Deploy agents across multiple domains and platforms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Think of it as a production line for intelligent agents.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Just as factories mass-produce machines, Agent Factories mass-produce intelligent digital workers.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hatGPT Image Jan 4, 2026, 12_39_12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7620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0795" y="0"/>
            <a:ext cx="12192000" cy="6857365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Agentic AI: Automating &amp; Orchestrating the World </a:t>
            </a:r>
            <a:r>
              <a:rPr lang="zh-CN" altLang="en-US" sz="4000">
                <a:latin typeface="Arial" panose="020B0604020202020204" pitchFamily="34" charset="0"/>
                <a:cs typeface="Arial" panose="020B0604020202020204" pitchFamily="34" charset="0"/>
              </a:rPr>
              <a:t>🤖</a:t>
            </a:r>
            <a:endParaRPr lang="zh-CN" altLang="en-US" sz="4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zh-CN" altLang="en-US" sz="4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Autonomous agents that observe, plan, act, and iterate using tools, APIs, and code.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Transform society by automating repetitive tasks, boosting productivity, personalizing learning, and optimizing business operations.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Human-designed workflows allow agents to manage complex systems while ensuring safety, ethics, and transparency.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Outcome: Agents handle complexity, freeing humans to focus on strategy, creativity, and innovation.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gentic AI_ Automating the future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6200" y="0"/>
            <a:ext cx="12192000" cy="6858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TOOLS USED FOR AGENT DESIGING:</a:t>
            </a:r>
            <a:endParaRPr lang="en-US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n8n – Open-source workflow automation for integrating APIs and AI agents.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Zapier – Connect apps and automate tasks with minimal coding.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Make (Integromat) – Visual workflow automation platform.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Tray.io – Enterprise-grade automation for workflows and agents.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Retool – Build internal tools and dashboards with agent integrations.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Agent Builder – Visual workflow builder for agent logic. 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OpenAI Platform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AgentKit – Full toolkit including drag‑and‑drop builder and connectors. 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OpenAI Agents SDK – Code‑centric toolkit for custom agent creation. 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OpenAI Platform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ChatGPT agent features – Built‑in autonomous capabilities within ChatGPT.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3" descr="ArtificialIntelligence_Table02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10490" y="635"/>
            <a:ext cx="12390755" cy="68573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5" descr="evolution of ai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AI systems are primarily designed to predict outcomes and respond to inputs. Their intelligence remains reactive and limited to predefined tasks.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Agentic AI represents the next evolution, enabling systems to make decisions, plan actions, and operate autonomously toward defined goals.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shift marks a transformation from passive intelligence to active, goal-driven systems capable of independent action.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AI Is Evolving into Agentic AI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 descr="GA mOd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364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how-does-genai-w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121932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i-vs-gena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121932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emperature in LL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UNIT_TYPE" val="i"/>
  <p:tag name="KSO_WM_UNIT_INDEX" val="9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96"/>
  <p:tag name="KSO_WM_TEMPLATE_THUMBS_INDEX" val="1、9"/>
  <p:tag name="KSO_WM_SPECIAL_SOURCE" val="bdnull"/>
</p:tagLst>
</file>

<file path=ppt/tags/tag103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104.xml><?xml version="1.0" encoding="utf-8"?>
<p:tagLst xmlns:p="http://schemas.openxmlformats.org/presentationml/2006/main">
  <p:tag name="KSO_WM_SLIDE_TYPE" val="text"/>
  <p:tag name="KSO_WM_BEAUTIFY_FLAG" val="#wm#"/>
  <p:tag name="KSO_WM_SLIDE_THEME_ID" val="3323808"/>
  <p:tag name="KSO_WM_SLIDE_THEME_NAME" val="Z_20237996_Blue Astronaut Tech"/>
</p:tagLst>
</file>

<file path=ppt/tags/tag105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106.xml><?xml version="1.0" encoding="utf-8"?>
<p:tagLst xmlns:p="http://schemas.openxmlformats.org/presentationml/2006/main">
  <p:tag name="KSO_WM_SLIDE_TYPE" val="text"/>
  <p:tag name="KSO_WM_BEAUTIFY_FLAG" val="#wm#"/>
</p:tagLst>
</file>

<file path=ppt/tags/tag107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108.xml><?xml version="1.0" encoding="utf-8"?>
<p:tagLst xmlns:p="http://schemas.openxmlformats.org/presentationml/2006/main">
  <p:tag name="KSO_WM_SLIDE_TYPE" val="text"/>
  <p:tag name="KSO_WM_BEAUTIFY_FLAG" val="#wm#"/>
</p:tagLst>
</file>

<file path=ppt/tags/tag109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1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UNIT_TYPE" val="i"/>
  <p:tag name="KSO_WM_UNIT_INDEX" val="10"/>
</p:tagLst>
</file>

<file path=ppt/tags/tag110.xml><?xml version="1.0" encoding="utf-8"?>
<p:tagLst xmlns:p="http://schemas.openxmlformats.org/presentationml/2006/main">
  <p:tag name="KSO_WM_SLIDE_TYPE" val="text"/>
  <p:tag name="KSO_WM_BEAUTIFY_FLAG" val="#wm#"/>
</p:tagLst>
</file>

<file path=ppt/tags/tag111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1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3.xml><?xml version="1.0" encoding="utf-8"?>
<p:tagLst xmlns:p="http://schemas.openxmlformats.org/presentationml/2006/main">
  <p:tag name="KSO_WM_SLIDE_TYPE" val="text"/>
  <p:tag name="KSO_WM_BEAUTIFY_FLAG" val="#wm#"/>
</p:tagLst>
</file>

<file path=ppt/tags/tag114.xml><?xml version="1.0" encoding="utf-8"?>
<p:tagLst xmlns:p="http://schemas.openxmlformats.org/presentationml/2006/main">
  <p:tag name="KSO_WM_SLIDE_TYPE" val="text"/>
  <p:tag name="KSO_WM_BEAUTIFY_FLAG" val="#wm#"/>
</p:tagLst>
</file>

<file path=ppt/tags/tag115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116.xml><?xml version="1.0" encoding="utf-8"?>
<p:tagLst xmlns:p="http://schemas.openxmlformats.org/presentationml/2006/main">
  <p:tag name="KSO_WM_SLIDE_TYPE" val="text"/>
  <p:tag name="KSO_WM_BEAUTIFY_FLAG" val="#wm#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3.0"/>
  <p:tag name="KSO_WM_UNIT_TYPE" val="i"/>
  <p:tag name="KSO_WM_UNIT_INDEX" val="12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UNIT_TYPE" val="i"/>
  <p:tag name="KSO_WM_UNIT_INDEX" val="13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UNIT_TYPE" val="i"/>
  <p:tag name="KSO_WM_UNIT_INDEX" val="14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90"/>
  <p:tag name="KSO_WM_UNIT_TYPE" val="f"/>
  <p:tag name="KSO_WM_UNIT_INDEX" val="2"/>
  <p:tag name="KSO_WM_UNIT_SUBTYPE" val="g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50"/>
  <p:tag name="KSO_WM_UNIT_TYPE" val="f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UNIT_TYPE" val="i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UNIT_TYPE" val="i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UNIT_TYPE" val="i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UNIT_TYPE" val="i"/>
  <p:tag name="KSO_WM_UNIT_INDEX" val="7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90"/>
  <p:tag name="KSO_WM_UNIT_TYPE" val="f"/>
  <p:tag name="KSO_WM_UNIT_INDEX" val="3"/>
  <p:tag name="KSO_WM_UNIT_SUBTYPE" val="g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UNIT_TYPE" val="i"/>
  <p:tag name="KSO_WM_UNIT_INDEX" val="8"/>
</p:tagLst>
</file>

<file path=ppt/tags/tag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TYPE" val="i"/>
  <p:tag name="KSO_WM_UNIT_INDEX" val="10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UNIT_TYPE" val="i"/>
  <p:tag name="KSO_WM_UNIT_INDEX" val="12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9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UNIT_TYPE" val="i"/>
  <p:tag name="KSO_WM_UNIT_INDEX" val="14"/>
</p:tagLst>
</file>

<file path=ppt/tags/tag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62"/>
  <p:tag name="KSO_WM_UNIT_TYPE" val="a"/>
  <p:tag name="KSO_WM_UNIT_INDEX" val="1"/>
  <p:tag name="KSO_WM_TEMPLATE_CATEGORY" val="custom"/>
  <p:tag name="KSO_WM_TEMPLATE_INDEX" val="20237996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60"/>
  <p:tag name="KSO_WM_UNIT_TYPE" val="f"/>
  <p:tag name="KSO_WM_UNIT_INDEX" val="1"/>
  <p:tag name="KSO_WM_TEMPLATE_CATEGORY" val="custom"/>
  <p:tag name="KSO_WM_TEMPLATE_INDEX" val="20237996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32">
      <a:dk1>
        <a:srgbClr val="000000"/>
      </a:dk1>
      <a:lt1>
        <a:srgbClr val="FFFFFF"/>
      </a:lt1>
      <a:dk2>
        <a:srgbClr val="003248"/>
      </a:dk2>
      <a:lt2>
        <a:srgbClr val="E8F7FE"/>
      </a:lt2>
      <a:accent1>
        <a:srgbClr val="FF3B3B"/>
      </a:accent1>
      <a:accent2>
        <a:srgbClr val="FF542D"/>
      </a:accent2>
      <a:accent3>
        <a:srgbClr val="FF7429"/>
      </a:accent3>
      <a:accent4>
        <a:srgbClr val="FE8F00"/>
      </a:accent4>
      <a:accent5>
        <a:srgbClr val="FFB005"/>
      </a:accent5>
      <a:accent6>
        <a:srgbClr val="FFC000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>
                <a:alpha val="80000"/>
              </a:schemeClr>
            </a:gs>
            <a:gs pos="100000">
              <a:schemeClr val="accent1"/>
            </a:gs>
            <a:gs pos="48000">
              <a:schemeClr val="accent2">
                <a:alpha val="7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3462</Words>
  <Application>WPS Presentation</Application>
  <PresentationFormat>Widescreen</PresentationFormat>
  <Paragraphs>90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SimSun</vt:lpstr>
      <vt:lpstr>Wingdings</vt:lpstr>
      <vt:lpstr>Microsoft YaHei</vt:lpstr>
      <vt:lpstr>Arial Unicode MS</vt:lpstr>
      <vt:lpstr>Manrope ExtraBold</vt:lpstr>
      <vt:lpstr>Segoe Print</vt:lpstr>
      <vt:lpstr>Lato</vt:lpstr>
      <vt:lpstr>Calibri</vt:lpstr>
      <vt:lpstr>Google Sans</vt:lpstr>
      <vt:lpstr>Arial</vt:lpstr>
      <vt:lpstr>Agency FB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sohaib khattak</cp:lastModifiedBy>
  <cp:revision>17</cp:revision>
  <dcterms:created xsi:type="dcterms:W3CDTF">2025-07-23T00:59:00Z</dcterms:created>
  <dcterms:modified xsi:type="dcterms:W3CDTF">2026-01-04T10:03:14Z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3451600203554F868F2A0CFC18B673A3_11</vt:lpwstr>
  </property>
  <property fmtid="{D5CDD505-2E9C-101B-9397-08002B2CF9AE}" pid="3" name="KSOProductBuildVer">
    <vt:lpwstr>1033-12.2.0.23196</vt:lpwstr>
  </property>
</Properties>
</file>